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9" r:id="rId2"/>
    <p:sldId id="281" r:id="rId3"/>
    <p:sldId id="282" r:id="rId4"/>
    <p:sldId id="273" r:id="rId5"/>
    <p:sldId id="274" r:id="rId6"/>
    <p:sldId id="275" r:id="rId7"/>
    <p:sldId id="276" r:id="rId8"/>
    <p:sldId id="277" r:id="rId9"/>
    <p:sldId id="278" r:id="rId10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4604" autoAdjust="0"/>
  </p:normalViewPr>
  <p:slideViewPr>
    <p:cSldViewPr>
      <p:cViewPr varScale="1">
        <p:scale>
          <a:sx n="141" d="100"/>
          <a:sy n="141" d="100"/>
        </p:scale>
        <p:origin x="-114" y="-2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92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123950"/>
            <a:ext cx="1592918" cy="15929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259" y="2495550"/>
            <a:ext cx="2433166" cy="24331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" y="285750"/>
            <a:ext cx="2513048" cy="188478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02237"/>
            <a:ext cx="5379125" cy="2003571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>
            <a:off x="2095500" y="1920409"/>
            <a:ext cx="4914900" cy="106473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7651842" y="2458173"/>
            <a:ext cx="196758" cy="118037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52600" y="1885949"/>
            <a:ext cx="685800" cy="1219201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743200" y="79309"/>
            <a:ext cx="4343400" cy="17709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Your Python program uses the    </a:t>
            </a:r>
            <a:r>
              <a:rPr lang="en-US" i="1" dirty="0" smtClean="0"/>
              <a:t>create</a:t>
            </a:r>
            <a:r>
              <a:rPr lang="en-US" dirty="0" smtClean="0"/>
              <a:t>   library.  It supplies functions that send commands: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to your laptop’s Bluetooth radio,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then to the BAM on the Create,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then to the </a:t>
            </a:r>
            <a:r>
              <a:rPr lang="en-US" dirty="0" err="1" smtClean="0"/>
              <a:t>Create’s</a:t>
            </a:r>
            <a:r>
              <a:rPr lang="en-US" dirty="0" smtClean="0"/>
              <a:t> controller.</a:t>
            </a:r>
          </a:p>
          <a:p>
            <a:r>
              <a:rPr lang="en-US" dirty="0" smtClean="0"/>
              <a:t>Ditto for the reverse path.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43200" y="2190750"/>
            <a:ext cx="3538711" cy="108952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create</a:t>
            </a:r>
            <a:r>
              <a:rPr lang="en-US" sz="2800" b="1" dirty="0" smtClean="0">
                <a:latin typeface="Tw Cen MT" pitchFamily="34" charset="0"/>
              </a:rPr>
              <a:t>   module (library)</a:t>
            </a:r>
            <a:endParaRPr lang="en-US" sz="1400" dirty="0" smtClean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86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1.gstatic.com/images?q=tbn:ANd9GcTsu7rSqrXV5CILNrbGH8tMjQZLY99pSX025PpHkfCzuqpNMA_nUYZ9qTG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798" y="1400176"/>
            <a:ext cx="2371725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t1.gstatic.com/images?q=tbn:ANd9GcTsu7rSqrXV5CILNrbGH8tMjQZLY99pSX025PpHkfCzuqpNMA_nUYZ9qTG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424" y="1379431"/>
            <a:ext cx="2371725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t1.gstatic.com/images?q=tbn:ANd9GcTsu7rSqrXV5CILNrbGH8tMjQZLY99pSX025PpHkfCzuqpNMA_nUYZ9qTG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198" y="1400175"/>
            <a:ext cx="2371725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://t1.gstatic.com/images?q=tbn:ANd9GcTsu7rSqrXV5CILNrbGH8tMjQZLY99pSX025PpHkfCzuqpNMA_nUYZ9qTG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2901" y="1379430"/>
            <a:ext cx="2371725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6106" y="1352550"/>
            <a:ext cx="4114800" cy="1828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robot.go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(20, 0)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&lt;next statement&gt; ...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&lt;next statement&gt; 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...</a:t>
            </a:r>
          </a:p>
          <a:p>
            <a:pPr>
              <a:lnSpc>
                <a:spcPct val="110000"/>
              </a:lnSpc>
            </a:pPr>
            <a:endParaRPr lang="en-US" sz="2000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&lt;much further in program&gt; ...</a:t>
            </a:r>
            <a:endParaRPr lang="en-US" sz="18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133350"/>
            <a:ext cx="6700366" cy="108952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dirty="0" smtClean="0">
                <a:latin typeface="Tw Cen MT" pitchFamily="34" charset="0"/>
              </a:rPr>
              <a:t>The robot </a:t>
            </a:r>
            <a:r>
              <a:rPr lang="en-US" sz="2800" dirty="0">
                <a:latin typeface="Tw Cen MT" pitchFamily="34" charset="0"/>
              </a:rPr>
              <a:t>“commands” </a:t>
            </a:r>
            <a:r>
              <a:rPr lang="en-US" sz="2800" dirty="0" smtClean="0">
                <a:latin typeface="Tw Cen MT" pitchFamily="34" charset="0"/>
              </a:rPr>
              <a:t>in the Python create module simply </a:t>
            </a:r>
            <a:r>
              <a:rPr lang="en-US" sz="2800" b="1" i="1" dirty="0">
                <a:latin typeface="Tw Cen MT" pitchFamily="34" charset="0"/>
              </a:rPr>
              <a:t>send </a:t>
            </a:r>
            <a:r>
              <a:rPr lang="en-US" sz="2800" b="1" i="1" dirty="0" smtClean="0">
                <a:latin typeface="Tw Cen MT" pitchFamily="34" charset="0"/>
              </a:rPr>
              <a:t>messages</a:t>
            </a:r>
            <a:r>
              <a:rPr lang="en-US" sz="2800" i="1" dirty="0" smtClean="0">
                <a:latin typeface="Tw Cen MT" pitchFamily="34" charset="0"/>
              </a:rPr>
              <a:t> </a:t>
            </a:r>
            <a:r>
              <a:rPr lang="en-US" sz="2800" dirty="0" smtClean="0">
                <a:latin typeface="Tw Cen MT" pitchFamily="34" charset="0"/>
              </a:rPr>
              <a:t>to the robot</a:t>
            </a:r>
            <a:endParaRPr lang="en-US" sz="2800" dirty="0">
              <a:latin typeface="Tw Cen MT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14600" y="1611207"/>
            <a:ext cx="3167060" cy="503343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" descr="http://t1.gstatic.com/images?q=tbn:ANd9GcTsu7rSqrXV5CILNrbGH8tMjQZLY99pSX025PpHkfCzuqpNMA_nUYZ9qTG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660" y="1352550"/>
            <a:ext cx="2371725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ounded Rectangle 28"/>
          <p:cNvSpPr/>
          <p:nvPr/>
        </p:nvSpPr>
        <p:spPr>
          <a:xfrm>
            <a:off x="152401" y="3350262"/>
            <a:ext cx="6324599" cy="16090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Almost all of the robot commands in the create module do NOT BLOCK.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That is, as soon as the message is sent, they continue to the next statement (long before the message has arrived to the robot).</a:t>
            </a:r>
          </a:p>
          <a:p>
            <a:endParaRPr lang="en-US" sz="1400" dirty="0"/>
          </a:p>
          <a:p>
            <a:r>
              <a:rPr lang="en-US" sz="1400" dirty="0" smtClean="0"/>
              <a:t>The only BLOCKING commands are: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the </a:t>
            </a:r>
            <a:r>
              <a:rPr lang="en-US" sz="1400" b="1" i="1" dirty="0" smtClean="0"/>
              <a:t>constructor</a:t>
            </a:r>
            <a:r>
              <a:rPr lang="en-US" sz="1400" dirty="0" smtClean="0"/>
              <a:t> (waits for an acknowledgment that the connection exists), and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i="1" dirty="0" err="1" smtClean="0"/>
              <a:t>getSensor</a:t>
            </a:r>
            <a:r>
              <a:rPr lang="en-US" sz="1400" dirty="0" smtClean="0"/>
              <a:t> (waits for the sensor value to arrive).</a:t>
            </a:r>
            <a:endParaRPr lang="en-US" sz="1400" dirty="0"/>
          </a:p>
        </p:txBody>
      </p:sp>
      <p:sp>
        <p:nvSpPr>
          <p:cNvPr id="33" name="Rounded Rectangle 32"/>
          <p:cNvSpPr/>
          <p:nvPr/>
        </p:nvSpPr>
        <p:spPr>
          <a:xfrm>
            <a:off x="6451973" y="3790950"/>
            <a:ext cx="2286000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This causes some commands to behave in ways you might not expect.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76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3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400"/>
                            </p:stCondLst>
                            <p:childTnLst>
                              <p:par>
                                <p:cTn id="6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667000" y="310727"/>
            <a:ext cx="3538711" cy="1089529"/>
          </a:xfrm>
          <a:prstGeom prst="rect">
            <a:avLst/>
          </a:prstGeom>
          <a:solidFill>
            <a:srgbClr val="FFFF00"/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create</a:t>
            </a:r>
            <a:r>
              <a:rPr lang="en-US" sz="2800" b="1" dirty="0" smtClean="0">
                <a:latin typeface="Tw Cen MT" pitchFamily="34" charset="0"/>
              </a:rPr>
              <a:t>   module (library)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04801" y="1581150"/>
            <a:ext cx="4800600" cy="3276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 smtClean="0"/>
              <a:t>Students:  The rest of these slides present some of the most common methods in the </a:t>
            </a:r>
            <a:r>
              <a:rPr lang="en-US" b="1" i="1" dirty="0" smtClean="0"/>
              <a:t>create</a:t>
            </a:r>
            <a:r>
              <a:rPr lang="en-US" dirty="0" smtClean="0"/>
              <a:t> module: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Connecting and disconnecting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Motion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Sensors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Singing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 smtClean="0"/>
              <a:t>Don’t memorize the details, but DO remember the basics and refer back to this document and others as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0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33350"/>
            <a:ext cx="5829300" cy="60939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Connecting and Disconnecting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598681"/>
            <a:ext cx="4191000" cy="19636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port = </a:t>
            </a:r>
            <a:r>
              <a:rPr lang="en-US" sz="2000" b="1" dirty="0">
                <a:solidFill>
                  <a:srgbClr val="800000"/>
                </a:solidFill>
                <a:latin typeface="Consolas"/>
              </a:rPr>
              <a:t>18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robot 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create.Create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(port)</a:t>
            </a:r>
          </a:p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robot.toFullMode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()</a:t>
            </a:r>
            <a:endParaRPr lang="en-US" sz="2000" b="1" dirty="0">
              <a:solidFill>
                <a:srgbClr val="000000"/>
              </a:solidFill>
              <a:latin typeface="Consolas"/>
              <a:cs typeface="Consolas" pitchFamily="49" charset="0"/>
            </a:endParaRPr>
          </a:p>
          <a:p>
            <a:pPr>
              <a:lnSpc>
                <a:spcPct val="11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...</a:t>
            </a:r>
          </a:p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robot.shutdown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()</a:t>
            </a:r>
            <a:endParaRPr lang="en-US" sz="20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600" y="876647"/>
            <a:ext cx="3048000" cy="612856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Set the port per your Bluetooth setup.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Or use </a:t>
            </a:r>
            <a:r>
              <a:rPr lang="en-US" sz="1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'</a:t>
            </a:r>
            <a:r>
              <a:rPr lang="en-US" sz="14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sim</a:t>
            </a:r>
            <a:r>
              <a:rPr lang="en-US" sz="1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' </a:t>
            </a:r>
            <a:r>
              <a:rPr lang="en-US" sz="1400" dirty="0" smtClean="0">
                <a:solidFill>
                  <a:schemeClr val="tx1"/>
                </a:solidFill>
              </a:rPr>
              <a:t>for the simulator.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6800" y="924907"/>
            <a:ext cx="4084782" cy="2725670"/>
          </a:xfrm>
          <a:prstGeom prst="roundRect">
            <a:avLst/>
          </a:pr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If the program breaks at this point with a message</a:t>
            </a:r>
          </a:p>
          <a:p>
            <a:pPr lvl="1"/>
            <a:r>
              <a:rPr lang="en-US" sz="1200" dirty="0" err="1">
                <a:solidFill>
                  <a:srgbClr val="FF0000"/>
                </a:solidFill>
                <a:latin typeface="Consolas"/>
              </a:rPr>
              <a:t>AttributeError</a:t>
            </a:r>
            <a:r>
              <a:rPr lang="en-US" sz="1200" dirty="0" smtClean="0">
                <a:solidFill>
                  <a:srgbClr val="FF0000"/>
                </a:solidFill>
                <a:latin typeface="Consolas"/>
              </a:rPr>
              <a:t>:</a:t>
            </a:r>
            <a:br>
              <a:rPr lang="en-US" sz="1200" dirty="0" smtClean="0">
                <a:solidFill>
                  <a:srgbClr val="FF0000"/>
                </a:solidFill>
                <a:latin typeface="Consolas"/>
              </a:rPr>
            </a:br>
            <a:r>
              <a:rPr lang="en-US" sz="1200" dirty="0" smtClean="0">
                <a:solidFill>
                  <a:srgbClr val="FF0000"/>
                </a:solidFill>
                <a:latin typeface="Consolas"/>
              </a:rPr>
              <a:t>'Create</a:t>
            </a:r>
            <a:r>
              <a:rPr lang="en-US" sz="1200" dirty="0">
                <a:solidFill>
                  <a:srgbClr val="FF0000"/>
                </a:solidFill>
                <a:latin typeface="Consolas"/>
              </a:rPr>
              <a:t>' object has no attribute '</a:t>
            </a:r>
            <a:r>
              <a:rPr lang="en-US" sz="1200" dirty="0" err="1">
                <a:solidFill>
                  <a:srgbClr val="FF0000"/>
                </a:solidFill>
                <a:latin typeface="Consolas"/>
              </a:rPr>
              <a:t>ser</a:t>
            </a:r>
            <a:r>
              <a:rPr lang="en-US" sz="1200" dirty="0" smtClean="0">
                <a:solidFill>
                  <a:srgbClr val="FF0000"/>
                </a:solidFill>
                <a:latin typeface="Consolas"/>
              </a:rPr>
              <a:t>'</a:t>
            </a:r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t</a:t>
            </a:r>
            <a:r>
              <a:rPr lang="en-US" sz="1400" dirty="0" smtClean="0">
                <a:solidFill>
                  <a:schemeClr val="tx1"/>
                </a:solidFill>
              </a:rPr>
              <a:t>hen it failed to make the Bluetooth connection.  In this case, try: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T</a:t>
            </a:r>
            <a:r>
              <a:rPr lang="en-US" sz="1400" dirty="0" smtClean="0">
                <a:solidFill>
                  <a:schemeClr val="tx1"/>
                </a:solidFill>
              </a:rPr>
              <a:t>urn the robot off.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W</a:t>
            </a:r>
            <a:r>
              <a:rPr lang="en-US" sz="1400" dirty="0" smtClean="0">
                <a:solidFill>
                  <a:schemeClr val="tx1"/>
                </a:solidFill>
              </a:rPr>
              <a:t>ait 10 seconds.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Turn the robot on.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After the robot beeps, run your program again (several times if necessary).</a:t>
            </a:r>
          </a:p>
          <a:p>
            <a:r>
              <a:rPr lang="en-US" sz="1400" dirty="0">
                <a:solidFill>
                  <a:schemeClr val="tx1"/>
                </a:solidFill>
              </a:rPr>
              <a:t>I</a:t>
            </a:r>
            <a:r>
              <a:rPr lang="en-US" sz="1400" dirty="0" smtClean="0">
                <a:solidFill>
                  <a:schemeClr val="tx1"/>
                </a:solidFill>
              </a:rPr>
              <a:t>n the worst case, switch robots (but keep the same BAM).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10200" y="3790949"/>
            <a:ext cx="3429000" cy="1219201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Without this, the robot will start ignoring commands when you pick it up or otherwise make it think that it is about to fall off a cliff.  This is usually NOT what you want, so run in full mode.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7733" y="3720889"/>
            <a:ext cx="4953000" cy="1130723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Try VERY hard to ensure that your program executes this at the end of each of its runs.  It ensures that the robot shuts down in a “clean” state, which greatly increases the chances that (a) you can reconnect, and (b) future sensor data is not garbage.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295400" y="1428750"/>
            <a:ext cx="304800" cy="304800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838200" y="3409951"/>
            <a:ext cx="609600" cy="380998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3124200" y="2724150"/>
            <a:ext cx="2438400" cy="1187238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343400" y="1428750"/>
            <a:ext cx="1066800" cy="762000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39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285750"/>
            <a:ext cx="2133600" cy="60939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Motion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4133" y="1200150"/>
            <a:ext cx="4038600" cy="2667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robot.go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b="1" dirty="0" smtClean="0">
                <a:solidFill>
                  <a:srgbClr val="800000"/>
                </a:solidFill>
                <a:latin typeface="Consolas"/>
              </a:rPr>
              <a:t>20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2000" b="1" dirty="0" smtClean="0">
                <a:solidFill>
                  <a:srgbClr val="800000"/>
                </a:solidFill>
                <a:latin typeface="Consolas"/>
              </a:rPr>
              <a:t>0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b="1" dirty="0" smtClean="0">
                <a:solidFill>
                  <a:srgbClr val="800000"/>
                </a:solidFill>
                <a:latin typeface="Consolas"/>
              </a:rPr>
              <a:t>3.5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)</a:t>
            </a:r>
            <a:endParaRPr lang="en-US" sz="2000" b="1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robot.stop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()</a:t>
            </a:r>
          </a:p>
          <a:p>
            <a:pPr>
              <a:lnSpc>
                <a:spcPct val="110000"/>
              </a:lnSpc>
            </a:pPr>
            <a:endParaRPr lang="en-US" sz="2000" b="1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robot.driveDirect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b="1" dirty="0" smtClean="0">
                <a:solidFill>
                  <a:srgbClr val="800000"/>
                </a:solidFill>
                <a:latin typeface="Consolas"/>
              </a:rPr>
              <a:t>20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-</a:t>
            </a:r>
            <a:r>
              <a:rPr lang="en-US" sz="2000" b="1" dirty="0" smtClean="0">
                <a:solidFill>
                  <a:srgbClr val="800000"/>
                </a:solidFill>
                <a:latin typeface="Consolas"/>
              </a:rPr>
              <a:t>40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b="1" dirty="0" smtClean="0">
                <a:solidFill>
                  <a:srgbClr val="800000"/>
                </a:solidFill>
                <a:latin typeface="Consolas"/>
              </a:rPr>
              <a:t>3.5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Consolas"/>
              </a:rPr>
              <a:t>robot.stop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()</a:t>
            </a:r>
            <a:endParaRPr lang="en-US" sz="20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" y="578490"/>
            <a:ext cx="2438400" cy="123126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</a:rPr>
              <a:t>Start moving linearly at 20 cm per second and start rotating at 0 degrees per second.</a:t>
            </a:r>
          </a:p>
        </p:txBody>
      </p:sp>
      <p:cxnSp>
        <p:nvCxnSpPr>
          <p:cNvPr id="6" name="Straight Arrow Connector 5"/>
          <p:cNvCxnSpPr>
            <a:stCxn id="5" idx="3"/>
          </p:cNvCxnSpPr>
          <p:nvPr/>
        </p:nvCxnSpPr>
        <p:spPr>
          <a:xfrm>
            <a:off x="2590800" y="1194120"/>
            <a:ext cx="568113" cy="310830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457200" y="4019550"/>
            <a:ext cx="7848600" cy="8382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880" indent="-182880">
              <a:lnSpc>
                <a:spcPct val="11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Positive indicates forward, counter-clockwise; negative the reverse.</a:t>
            </a:r>
          </a:p>
          <a:p>
            <a:pPr marL="182880" indent="-182880">
              <a:lnSpc>
                <a:spcPct val="11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Maximum speeds are something like 50 cm per second and 180 degrees per second.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21827" y="2114550"/>
            <a:ext cx="2368973" cy="1524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</a:rPr>
              <a:t>Start moving with the left wheel turning 20 cm per second and the right wheel turning -40 cm per second.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590800" y="2623602"/>
            <a:ext cx="561340" cy="240659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963920" y="666751"/>
            <a:ext cx="3048000" cy="194331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</a:rPr>
              <a:t>Give’s the computer’s processor to other processes for 3.5 seconds (but remember, the robot is still moving).  Then tells the robot to stop.  So the robot will go ABOUT 70 cm.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311988" y="1881076"/>
            <a:ext cx="651932" cy="0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053754" y="1881076"/>
            <a:ext cx="910166" cy="309674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93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1" y="155040"/>
            <a:ext cx="2057400" cy="60939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Sensors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0091" y="1962150"/>
            <a:ext cx="5867400" cy="28857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robot.getSensor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00AA00"/>
                </a:solidFill>
                <a:latin typeface="Consolas"/>
              </a:rPr>
              <a:t>'DISTANCE'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endParaRPr lang="en-US" sz="2000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robot.go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smtClean="0">
                <a:solidFill>
                  <a:srgbClr val="800000"/>
                </a:solidFill>
                <a:latin typeface="Consolas"/>
              </a:rPr>
              <a:t>20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2000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dirty="0" smtClean="0">
                <a:solidFill>
                  <a:srgbClr val="800000"/>
                </a:solidFill>
                <a:latin typeface="Consolas"/>
              </a:rPr>
              <a:t>3.0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robot.stop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()</a:t>
            </a:r>
          </a:p>
          <a:p>
            <a:pPr>
              <a:lnSpc>
                <a:spcPct val="110000"/>
              </a:lnSpc>
            </a:pPr>
            <a:endParaRPr lang="en-US" sz="2000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distance 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robot.getSensor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00AA00"/>
                </a:solidFill>
                <a:latin typeface="Consolas"/>
              </a:rPr>
              <a:t>'DISTANCE'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(distance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  <a:endParaRPr lang="en-US" sz="20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091" y="895350"/>
            <a:ext cx="8153400" cy="9250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front_left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robot.getSensor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00AA00"/>
                </a:solidFill>
                <a:latin typeface="Consolas"/>
              </a:rPr>
              <a:t>'CLIFF_FRONT_LEFT_SIGNAL'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is_playing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robot.getSensor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00AA00"/>
                </a:solidFill>
                <a:latin typeface="Consolas"/>
              </a:rPr>
              <a:t>'SONG_PLAYING</a:t>
            </a:r>
            <a:r>
              <a:rPr lang="en-US" sz="2000" i="1" dirty="0" smtClean="0">
                <a:solidFill>
                  <a:srgbClr val="00AA00"/>
                </a:solidFill>
                <a:latin typeface="Consolas"/>
              </a:rPr>
              <a:t>'</a:t>
            </a:r>
            <a:r>
              <a:rPr lang="en-US" sz="2000" i="1" dirty="0" smtClean="0">
                <a:solidFill>
                  <a:srgbClr val="000000"/>
                </a:solidFill>
                <a:latin typeface="Consolas"/>
              </a:rPr>
              <a:t>)</a:t>
            </a:r>
            <a:endParaRPr lang="en-US" sz="2000" i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0" y="4216400"/>
            <a:ext cx="2978727" cy="8601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rIns="91440" bIns="91440" rtlCol="0" anchor="ctr"/>
          <a:lstStyle/>
          <a:p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key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create.SENSORS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  value 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robot.getSensor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(key)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(key 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+ </a:t>
            </a:r>
            <a:r>
              <a:rPr lang="en-US" sz="1200" i="1" dirty="0">
                <a:solidFill>
                  <a:srgbClr val="00AA00"/>
                </a:solidFill>
                <a:latin typeface="Consolas"/>
              </a:rPr>
              <a:t>':'</a:t>
            </a:r>
            <a:r>
              <a:rPr lang="en-US" sz="1200" i="1" dirty="0">
                <a:solidFill>
                  <a:srgbClr val="000000"/>
                </a:solidFill>
                <a:latin typeface="Consolas"/>
              </a:rPr>
              <a:t>, value)</a:t>
            </a:r>
            <a:endParaRPr lang="en-US" sz="12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931390" y="116839"/>
            <a:ext cx="6060210" cy="6858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b="1" i="1" dirty="0" err="1" smtClean="0">
                <a:solidFill>
                  <a:schemeClr val="tx1"/>
                </a:solidFill>
              </a:rPr>
              <a:t>getSensor</a:t>
            </a:r>
            <a:r>
              <a:rPr lang="en-US" dirty="0" smtClean="0">
                <a:solidFill>
                  <a:schemeClr val="tx1"/>
                </a:solidFill>
              </a:rPr>
              <a:t> method returns whatever sensor value(s) you ask for; you must spell the sensor-string exactly right.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07855" y="2537054"/>
            <a:ext cx="6183744" cy="13716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b="1" i="1" dirty="0" smtClean="0">
                <a:solidFill>
                  <a:schemeClr val="tx1"/>
                </a:solidFill>
              </a:rPr>
              <a:t>DISTANCE </a:t>
            </a:r>
            <a:r>
              <a:rPr lang="en-US" dirty="0" smtClean="0">
                <a:solidFill>
                  <a:schemeClr val="tx1"/>
                </a:solidFill>
              </a:rPr>
              <a:t>sensor uses the wheel encoders to estimate how far the robot has traveled linearly since the last time you asked it for the distance.  The response is in </a:t>
            </a:r>
            <a:r>
              <a:rPr lang="en-US" i="1" dirty="0" smtClean="0">
                <a:solidFill>
                  <a:schemeClr val="tx1"/>
                </a:solidFill>
              </a:rPr>
              <a:t>millimeters</a:t>
            </a:r>
            <a:r>
              <a:rPr lang="en-US" dirty="0" smtClean="0">
                <a:solidFill>
                  <a:schemeClr val="tx1"/>
                </a:solidFill>
              </a:rPr>
              <a:t> (not centimeters).  To measure distance traveled, call the method before the motion to initialize the sensor, then again after the motion to get the distance traveled.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88667" y="1428750"/>
            <a:ext cx="2386060" cy="93896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See the robot </a:t>
            </a:r>
            <a:r>
              <a:rPr lang="en-US" dirty="0" err="1" smtClean="0">
                <a:solidFill>
                  <a:schemeClr val="tx1"/>
                </a:solidFill>
              </a:rPr>
              <a:t>documenation</a:t>
            </a:r>
            <a:r>
              <a:rPr lang="en-US" dirty="0" smtClean="0">
                <a:solidFill>
                  <a:schemeClr val="tx1"/>
                </a:solidFill>
              </a:rPr>
              <a:t> for details about the sensors.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38600" y="4613195"/>
            <a:ext cx="2057400" cy="469481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This snippet gets and prints all the current sensor values.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981815" y="4705350"/>
            <a:ext cx="342785" cy="120123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23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33350"/>
            <a:ext cx="4953000" cy="60939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Singing – What’s a song?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871232"/>
            <a:ext cx="4953000" cy="32245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onsolas"/>
              </a:rPr>
              <a:t>robot_make_song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():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song = 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[]</a:t>
            </a:r>
          </a:p>
          <a:p>
            <a:pPr>
              <a:lnSpc>
                <a:spcPct val="110000"/>
              </a:lnSpc>
            </a:pPr>
            <a:endParaRPr lang="en-US" sz="2000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2000" dirty="0">
                <a:solidFill>
                  <a:srgbClr val="800000"/>
                </a:solidFill>
                <a:latin typeface="Consolas"/>
              </a:rPr>
              <a:t>40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2000" dirty="0">
                <a:solidFill>
                  <a:srgbClr val="800000"/>
                </a:solidFill>
                <a:latin typeface="Consolas"/>
              </a:rPr>
              <a:t>100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2000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    duration = </a:t>
            </a:r>
            <a:r>
              <a:rPr lang="en-US" sz="2000" dirty="0">
                <a:solidFill>
                  <a:srgbClr val="800000"/>
                </a:solidFill>
                <a:latin typeface="Consolas"/>
              </a:rPr>
              <a:t>16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    note = (k, duration)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song.append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(note)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    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song</a:t>
            </a:r>
            <a:endParaRPr lang="en-US" sz="20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22982" y="3818082"/>
            <a:ext cx="3962400" cy="11352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song =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make_robot_song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()</a:t>
            </a:r>
          </a:p>
          <a:p>
            <a:pPr>
              <a:lnSpc>
                <a:spcPct val="110000"/>
              </a:lnSpc>
            </a:pPr>
            <a:endParaRPr lang="en-US" sz="2000" dirty="0" smtClean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2000" dirty="0" err="1">
                <a:solidFill>
                  <a:srgbClr val="000000"/>
                </a:solidFill>
                <a:latin typeface="Consolas"/>
              </a:rPr>
              <a:t>r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obot.playSong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(song)</a:t>
            </a:r>
            <a:endParaRPr lang="en-US" sz="20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00716" y="959268"/>
            <a:ext cx="3490884" cy="2679281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b="1" i="1" dirty="0" smtClean="0">
                <a:solidFill>
                  <a:schemeClr val="tx1"/>
                </a:solidFill>
              </a:rPr>
              <a:t>song</a:t>
            </a:r>
            <a:r>
              <a:rPr lang="en-US" dirty="0" smtClean="0">
                <a:solidFill>
                  <a:schemeClr val="tx1"/>
                </a:solidFill>
              </a:rPr>
              <a:t> is a list of up to 16 </a:t>
            </a:r>
            <a:r>
              <a:rPr lang="en-US" b="1" i="1" dirty="0" smtClean="0">
                <a:solidFill>
                  <a:schemeClr val="tx1"/>
                </a:solidFill>
              </a:rPr>
              <a:t>notes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b="1" i="1" dirty="0">
                <a:solidFill>
                  <a:schemeClr val="tx1"/>
                </a:solidFill>
              </a:rPr>
              <a:t>note</a:t>
            </a:r>
            <a:r>
              <a:rPr lang="en-US" dirty="0" smtClean="0">
                <a:solidFill>
                  <a:schemeClr val="tx1"/>
                </a:solidFill>
              </a:rPr>
              <a:t> is a 2-tuple (</a:t>
            </a:r>
            <a:r>
              <a:rPr lang="en-US" b="1" i="1" dirty="0" smtClean="0">
                <a:solidFill>
                  <a:schemeClr val="tx1"/>
                </a:solidFill>
              </a:rPr>
              <a:t>pitch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b="1" i="1" dirty="0">
                <a:solidFill>
                  <a:schemeClr val="tx1"/>
                </a:solidFill>
              </a:rPr>
              <a:t>duration</a:t>
            </a:r>
            <a:r>
              <a:rPr lang="en-US" dirty="0" smtClean="0">
                <a:solidFill>
                  <a:schemeClr val="tx1"/>
                </a:solidFill>
              </a:rPr>
              <a:t>) where </a:t>
            </a:r>
            <a:r>
              <a:rPr lang="en-US" b="1" i="1" dirty="0">
                <a:solidFill>
                  <a:schemeClr val="tx1"/>
                </a:solidFill>
              </a:rPr>
              <a:t>pitch</a:t>
            </a:r>
            <a:r>
              <a:rPr lang="en-US" dirty="0" smtClean="0">
                <a:solidFill>
                  <a:schemeClr val="tx1"/>
                </a:solidFill>
              </a:rPr>
              <a:t> is between about </a:t>
            </a:r>
            <a:r>
              <a:rPr lang="en-US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31</a:t>
            </a:r>
            <a:r>
              <a:rPr lang="en-US" dirty="0" smtClean="0">
                <a:solidFill>
                  <a:schemeClr val="tx1"/>
                </a:solidFill>
              </a:rPr>
              <a:t> and about </a:t>
            </a:r>
            <a:r>
              <a:rPr lang="en-US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127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b="1" i="1" dirty="0">
                <a:solidFill>
                  <a:schemeClr val="tx1"/>
                </a:solidFill>
              </a:rPr>
              <a:t>duration</a:t>
            </a:r>
            <a:r>
              <a:rPr lang="en-US" dirty="0" smtClean="0">
                <a:solidFill>
                  <a:schemeClr val="tx1"/>
                </a:solidFill>
              </a:rPr>
              <a:t> is the duration of the note in </a:t>
            </a:r>
            <a:r>
              <a:rPr lang="en-US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64</a:t>
            </a:r>
            <a:r>
              <a:rPr 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s of a second.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For example, </a:t>
            </a:r>
            <a:r>
              <a:rPr lang="en-US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(120, 32) </a:t>
            </a:r>
            <a:r>
              <a:rPr lang="en-US" dirty="0" smtClean="0">
                <a:solidFill>
                  <a:schemeClr val="tx1"/>
                </a:solidFill>
              </a:rPr>
              <a:t>is a high note played for about ½ of a second.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4171950"/>
            <a:ext cx="4114800" cy="857539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b="1" i="1" dirty="0" err="1" smtClean="0">
                <a:solidFill>
                  <a:schemeClr val="tx1"/>
                </a:solidFill>
              </a:rPr>
              <a:t>playSong</a:t>
            </a:r>
            <a:r>
              <a:rPr lang="en-US" dirty="0" smtClean="0">
                <a:solidFill>
                  <a:schemeClr val="tx1"/>
                </a:solidFill>
              </a:rPr>
              <a:t> method sends a message asking the robot to start playing the given song (i.e., the given sequence of notes).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19600" y="4705350"/>
            <a:ext cx="609600" cy="0"/>
          </a:xfrm>
          <a:prstGeom prst="straightConnector1">
            <a:avLst/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28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33350"/>
            <a:ext cx="5943600" cy="60939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Singing – Leaving time to play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885950"/>
            <a:ext cx="7696200" cy="304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robot_sing2(robot, song</a:t>
            </a: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):</a:t>
            </a:r>
            <a:br>
              <a:rPr lang="en-US" sz="1800" b="1" dirty="0" smtClean="0">
                <a:solidFill>
                  <a:srgbClr val="000000"/>
                </a:solidFill>
                <a:latin typeface="Consolas"/>
              </a:rPr>
            </a:b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total_duration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8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8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(song)):</a:t>
            </a: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    note = song[k]</a:t>
            </a: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    duration = note[</a:t>
            </a:r>
            <a:r>
              <a:rPr lang="en-US" sz="18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total_duration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total_duration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+ (duration / </a:t>
            </a:r>
            <a:r>
              <a:rPr lang="en-US" sz="1800" dirty="0">
                <a:solidFill>
                  <a:srgbClr val="800000"/>
                </a:solidFill>
                <a:latin typeface="Consolas"/>
              </a:rPr>
              <a:t>64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    </a:t>
            </a: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robot.playSong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(song)</a:t>
            </a: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nsolas"/>
              </a:rPr>
              <a:t>total_duration</a:t>
            </a:r>
            <a:r>
              <a:rPr lang="en-US" sz="1800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sz="1800" dirty="0">
                <a:solidFill>
                  <a:srgbClr val="800000"/>
                </a:solidFill>
                <a:latin typeface="Consolas"/>
              </a:rPr>
              <a:t>1.0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)</a:t>
            </a:r>
            <a:endParaRPr lang="en-US" sz="18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852181"/>
            <a:ext cx="4114800" cy="8813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18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nsolas"/>
              </a:rPr>
              <a:t>robot_sing1(robot, song</a:t>
            </a: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robot.playSong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(song)</a:t>
            </a:r>
            <a:endParaRPr lang="en-US" sz="1800" dirty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74801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09550"/>
            <a:ext cx="6705600" cy="60939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Singing – </a:t>
            </a:r>
            <a:r>
              <a:rPr lang="en-US" sz="3200" b="1" i="1" dirty="0" smtClean="0">
                <a:latin typeface="Tw Cen MT" pitchFamily="34" charset="0"/>
              </a:rPr>
              <a:t>Blocked</a:t>
            </a:r>
            <a:r>
              <a:rPr lang="en-US" sz="3200" b="1" dirty="0" smtClean="0">
                <a:latin typeface="Tw Cen MT" pitchFamily="34" charset="0"/>
              </a:rPr>
              <a:t> versus </a:t>
            </a:r>
            <a:r>
              <a:rPr lang="en-US" sz="3200" b="1" i="1" dirty="0" smtClean="0">
                <a:latin typeface="Tw Cen MT" pitchFamily="34" charset="0"/>
              </a:rPr>
              <a:t>Not Blocked</a:t>
            </a:r>
            <a:endParaRPr lang="en-US" i="1" dirty="0" smtClean="0"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2436" y="1962150"/>
            <a:ext cx="7086600" cy="2286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robot_sing3(robot, song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robot.playSong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(song)</a:t>
            </a:r>
          </a:p>
          <a:p>
            <a:pPr>
              <a:lnSpc>
                <a:spcPct val="110000"/>
              </a:lnSpc>
            </a:pPr>
            <a:endParaRPr lang="en-US" sz="2000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: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not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/>
              </a:rPr>
              <a:t>robot.getSensor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00AA00"/>
                </a:solidFill>
                <a:latin typeface="Consolas"/>
              </a:rPr>
              <a:t>'SONG_PLAYING'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latin typeface="Consolas"/>
              </a:rPr>
              <a:t>break</a:t>
            </a:r>
            <a:endParaRPr lang="en-US" sz="20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971550"/>
            <a:ext cx="4724400" cy="8813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10000"/>
              </a:lnSpc>
            </a:pPr>
            <a:r>
              <a:rPr lang="en-US" sz="20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Consolas"/>
              </a:rPr>
              <a:t>robot_sing1(robot, song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2000" dirty="0" err="1" smtClean="0">
                <a:solidFill>
                  <a:srgbClr val="000000"/>
                </a:solidFill>
                <a:latin typeface="Consolas"/>
              </a:rPr>
              <a:t>robot.playSong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(song)</a:t>
            </a:r>
            <a:endParaRPr lang="en-US" sz="20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524500" y="1962150"/>
            <a:ext cx="3581400" cy="13119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 True:</a:t>
            </a:r>
          </a:p>
          <a:p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US" sz="12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the event of interest occurred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200" b="1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break</a:t>
            </a:r>
          </a:p>
          <a:p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69000" y="872621"/>
            <a:ext cx="3022600" cy="10895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</a:t>
            </a:r>
            <a:r>
              <a:rPr lang="en-US" sz="2800" b="1" dirty="0" smtClean="0">
                <a:latin typeface="Tw Cen MT" pitchFamily="34" charset="0"/>
              </a:rPr>
              <a:t>pattern</a:t>
            </a:r>
            <a:endParaRPr lang="en-US" sz="1400" dirty="0" smtClean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4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853</Words>
  <Application>Microsoft Office PowerPoint</Application>
  <PresentationFormat>On-screen Show (16:9)</PresentationFormat>
  <Paragraphs>129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Mutchler, David</cp:lastModifiedBy>
  <cp:revision>153</cp:revision>
  <dcterms:created xsi:type="dcterms:W3CDTF">2006-08-16T00:00:00Z</dcterms:created>
  <dcterms:modified xsi:type="dcterms:W3CDTF">2012-09-23T23:59:48Z</dcterms:modified>
</cp:coreProperties>
</file>